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37" r:id="rId3"/>
    <p:sldId id="257" r:id="rId4"/>
    <p:sldId id="259" r:id="rId5"/>
    <p:sldId id="333" r:id="rId6"/>
    <p:sldId id="334" r:id="rId7"/>
    <p:sldId id="278" r:id="rId8"/>
    <p:sldId id="338" r:id="rId9"/>
    <p:sldId id="336" r:id="rId10"/>
    <p:sldId id="264" r:id="rId11"/>
    <p:sldId id="286" r:id="rId12"/>
    <p:sldId id="285" r:id="rId13"/>
    <p:sldId id="287" r:id="rId14"/>
    <p:sldId id="288" r:id="rId15"/>
    <p:sldId id="314" r:id="rId16"/>
    <p:sldId id="315" r:id="rId17"/>
    <p:sldId id="316" r:id="rId18"/>
    <p:sldId id="319" r:id="rId19"/>
    <p:sldId id="320" r:id="rId20"/>
    <p:sldId id="324" r:id="rId21"/>
    <p:sldId id="339" r:id="rId22"/>
    <p:sldId id="34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EC6"/>
    <a:srgbClr val="BCFCED"/>
    <a:srgbClr val="D9EDEF"/>
    <a:srgbClr val="806DEF"/>
    <a:srgbClr val="44D07D"/>
    <a:srgbClr val="CC6600"/>
    <a:srgbClr val="FF9900"/>
    <a:srgbClr val="D60093"/>
    <a:srgbClr val="00FF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F9595-9BDD-4E14-A799-CD98C14C1D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79E54-FD9D-4FC7-9AE9-0B2AD4FCF5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C015-BE97-4CBF-A23E-F519D222C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ABC7E-1FAB-4D4F-90F8-57E37954B4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16DC3-A7AC-491A-BB24-5E1D153BBA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DBB4D-D496-4BA9-A153-D31339DB3C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5659E-B22D-4934-B334-6595A2D0CB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63E9E-1DCB-4E02-A6E7-936EAF1FAF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1A6C3-8187-401F-BE5F-30B12CBFE9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8066-EB45-4CD4-8132-4F2289200B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D3293-E028-43B4-B176-23CBBDE5B0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022A-F7A9-4919-B346-994BFDE9C8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32F968E-F4F4-4266-920F-D6303DEC5E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os.iro.perm.ru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olserta@yandex.r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4000" b="1" dirty="0" smtClean="0"/>
              <a:t>Формирование предметных образовательных результатов (ПОР) </a:t>
            </a:r>
            <a:r>
              <a:rPr lang="ru-RU" altLang="ru-RU" sz="4000" b="1" dirty="0" err="1" smtClean="0"/>
              <a:t>деятельностного</a:t>
            </a:r>
            <a:r>
              <a:rPr lang="ru-RU" altLang="ru-RU" sz="4000" b="1" dirty="0" smtClean="0"/>
              <a:t> типа в курсе истории основного общего образования</a:t>
            </a:r>
            <a:br>
              <a:rPr lang="ru-RU" altLang="ru-RU" sz="4000" b="1" dirty="0" smtClean="0"/>
            </a:br>
            <a:r>
              <a:rPr lang="ru-RU" altLang="ru-RU" sz="2800" b="1" dirty="0" smtClean="0"/>
              <a:t>(по итогам реализации краевого проекта</a:t>
            </a:r>
            <a:r>
              <a:rPr lang="ru-RU" altLang="ru-RU" sz="2800" b="1" dirty="0" smtClean="0"/>
              <a:t>)</a:t>
            </a:r>
            <a:br>
              <a:rPr lang="ru-RU" altLang="ru-RU" sz="2800" b="1" dirty="0" smtClean="0"/>
            </a:br>
            <a:r>
              <a:rPr lang="ru-RU" altLang="ru-RU" sz="2800" b="1" dirty="0" smtClean="0"/>
              <a:t>22.08.2017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9144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2800" i="1" dirty="0" smtClean="0"/>
              <a:t>Завадская Елена Николаевна, методист ГАУ ДПО «ИРО ПК»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935162"/>
          </a:xfrm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Проектируемые в рамках проекта модули рабочей программы, формирующие </a:t>
            </a:r>
            <a:br>
              <a:rPr lang="ru-RU" altLang="ru-RU" sz="28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alt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ПОР (дт) в курсе истории 5-8 </a:t>
            </a:r>
            <a:r>
              <a:rPr lang="ru-RU" altLang="ru-RU" sz="2800" b="1" dirty="0" err="1" smtClean="0">
                <a:solidFill>
                  <a:schemeClr val="accent1">
                    <a:lumMod val="25000"/>
                  </a:schemeClr>
                </a:solidFill>
              </a:rPr>
              <a:t>кл</a:t>
            </a:r>
            <a:r>
              <a:rPr lang="ru-RU" altLang="ru-RU" sz="2800" b="1" dirty="0" smtClean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286000"/>
            <a:ext cx="8258175" cy="42671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dirty="0" smtClean="0"/>
              <a:t>использование </a:t>
            </a:r>
            <a:r>
              <a:rPr lang="ru-RU" altLang="ru-RU" sz="2400" b="1" i="1" u="sng" dirty="0" smtClean="0"/>
              <a:t>исторической карты</a:t>
            </a:r>
            <a:r>
              <a:rPr lang="ru-RU" altLang="ru-RU" sz="2400" b="1" i="1" dirty="0" smtClean="0"/>
              <a:t> (схемы, иллюстрации) как источника информации,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dirty="0" smtClean="0"/>
              <a:t>п</a:t>
            </a:r>
            <a:r>
              <a:rPr lang="ru-RU" altLang="ru-RU" sz="2400" b="1" i="1" u="sng" dirty="0" smtClean="0"/>
              <a:t>оиск информации</a:t>
            </a:r>
            <a:r>
              <a:rPr lang="ru-RU" altLang="ru-RU" sz="2400" b="1" i="1" dirty="0" smtClean="0"/>
              <a:t> в историческом тексте,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u="sng" dirty="0" smtClean="0"/>
              <a:t>сопоставление </a:t>
            </a:r>
            <a:r>
              <a:rPr lang="ru-RU" altLang="ru-RU" sz="2400" b="1" i="1" dirty="0" smtClean="0"/>
              <a:t>различных исторических источников,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u="sng" dirty="0" smtClean="0"/>
              <a:t>оценивание </a:t>
            </a:r>
            <a:r>
              <a:rPr lang="ru-RU" altLang="ru-RU" sz="2400" b="1" i="1" dirty="0" smtClean="0"/>
              <a:t>исторических событий и деятельности исторических личностей,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u="sng" dirty="0" smtClean="0"/>
              <a:t>памятники материальной и художественной культуры </a:t>
            </a:r>
            <a:r>
              <a:rPr lang="ru-RU" altLang="ru-RU" sz="2400" b="1" i="1" dirty="0" smtClean="0"/>
              <a:t>как объекты для формирования предметных образовательных результатов в курсе истории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dirty="0" smtClean="0"/>
              <a:t>другое (по желанию участников проектной группы)</a:t>
            </a:r>
            <a:endParaRPr lang="ru-RU" alt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343400"/>
          </a:xfrm>
          <a:ln w="38100">
            <a:solidFill>
              <a:schemeClr val="accent1">
                <a:lumMod val="5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chemeClr val="accent1">
                    <a:lumMod val="25000"/>
                  </a:schemeClr>
                </a:solidFill>
              </a:rPr>
              <a:t>Предметный образовательный результат, как объект формирования и </a:t>
            </a:r>
            <a:r>
              <a:rPr lang="ru-RU" altLang="ru-RU" sz="3600" b="1" u="sng" dirty="0" smtClean="0">
                <a:solidFill>
                  <a:schemeClr val="accent1">
                    <a:lumMod val="25000"/>
                  </a:schemeClr>
                </a:solidFill>
              </a:rPr>
              <a:t>оценки</a:t>
            </a:r>
            <a:r>
              <a:rPr lang="ru-RU" altLang="ru-RU" sz="3600" b="1" dirty="0" smtClean="0">
                <a:solidFill>
                  <a:schemeClr val="accent1">
                    <a:lumMod val="25000"/>
                  </a:schemeClr>
                </a:solidFill>
              </a:rPr>
              <a:t> в настоящий момент времени</a:t>
            </a:r>
            <a:br>
              <a:rPr lang="ru-RU" altLang="ru-RU" sz="36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altLang="ru-RU" sz="3600" b="1" dirty="0" smtClean="0">
                <a:solidFill>
                  <a:schemeClr val="accent1">
                    <a:lumMod val="25000"/>
                  </a:schemeClr>
                </a:solidFill>
              </a:rPr>
              <a:t> (на примере КИМ)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486400"/>
            <a:ext cx="7543800" cy="762000"/>
          </a:xfrm>
        </p:spPr>
        <p:txBody>
          <a:bodyPr/>
          <a:lstStyle/>
          <a:p>
            <a:pPr eaLnBrk="1" hangingPunct="1"/>
            <a:endParaRPr lang="ru-RU" altLang="ru-RU" sz="24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ln w="19050">
            <a:solidFill>
              <a:schemeClr val="accent1">
                <a:lumMod val="5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eaLnBrk="1" hangingPunct="1"/>
            <a:r>
              <a:rPr lang="ru-RU" altLang="ru-RU" sz="3600" b="1" dirty="0" smtClean="0"/>
              <a:t>Характеристика обновлённой структуры </a:t>
            </a:r>
            <a:r>
              <a:rPr lang="ru-RU" altLang="ru-RU" sz="3600" b="1" dirty="0" err="1" smtClean="0"/>
              <a:t>КИМов</a:t>
            </a:r>
            <a:r>
              <a:rPr lang="ru-RU" altLang="ru-RU" sz="3600" b="1" dirty="0" smtClean="0"/>
              <a:t> ГИА (ОГЭ)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с 2012 г.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FontTx/>
              <a:buNone/>
            </a:pPr>
            <a:endParaRPr lang="ru-RU" altLang="ru-RU" sz="2400" b="1" dirty="0" smtClean="0"/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dirty="0" smtClean="0"/>
              <a:t>1.Введены задания на работу с исторической картой, схемой, иллюстративным материалом</a:t>
            </a: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dirty="0" smtClean="0"/>
              <a:t>2.Введены задания на работу со статистической информацией; на сравнение; на работу с информацией, представленной в виде схемы</a:t>
            </a: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dirty="0" smtClean="0"/>
              <a:t>3.Введены задания на анализ структуры текста; задание – задача на анализ исторической ситуации; задание на сравнение; задание на составление плана ответа по какой – либо теме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 eaLnBrk="1" hangingPunct="1"/>
            <a:r>
              <a:rPr lang="ru-RU" altLang="ru-RU" sz="1400" b="1" dirty="0" smtClean="0">
                <a:solidFill>
                  <a:srgbClr val="FF0000"/>
                </a:solidFill>
              </a:rPr>
              <a:t>Пример:</a:t>
            </a:r>
            <a:r>
              <a:rPr lang="ru-RU" altLang="ru-RU" sz="1400" b="1" dirty="0" smtClean="0"/>
              <a:t> Укажите век, когда была совершена первая русская экспедиция по маршруту, изображённому </a:t>
            </a:r>
            <a:r>
              <a:rPr lang="ru-RU" altLang="ru-RU" sz="1400" b="1" u="sng" dirty="0" smtClean="0"/>
              <a:t>на схеме</a:t>
            </a:r>
            <a:r>
              <a:rPr lang="ru-RU" altLang="ru-RU" sz="1400" b="1" dirty="0" smtClean="0"/>
              <a:t>:  1) XVI в.   2) XVII в.    3) XVIII в.     4) XIX в.</a:t>
            </a:r>
            <a:br>
              <a:rPr lang="ru-RU" altLang="ru-RU" sz="1400" b="1" dirty="0" smtClean="0"/>
            </a:br>
            <a:r>
              <a:rPr lang="ru-RU" altLang="ru-RU" sz="1400" b="1" dirty="0" smtClean="0">
                <a:solidFill>
                  <a:srgbClr val="FF0000"/>
                </a:solidFill>
              </a:rPr>
              <a:t>Что проверяет это задание? Умение работать со схемой?!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17412" name="AutoShape 5" descr="20- %D0%BA%D0%B0%D1%80%D1%82%D0%B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17413" name="AutoShape 7" descr="20- %D0%BA%D0%B0%D1%80%D1%82%D0%B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17414" name="AutoShape 9" descr="20- %D0%BA%D0%B0%D1%80%D1%82%D0%B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pic>
        <p:nvPicPr>
          <p:cNvPr id="17415" name="Picture 11" descr="get_file?id=1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95400"/>
            <a:ext cx="52197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 eaLnBrk="1" hangingPunct="1"/>
            <a:r>
              <a:rPr lang="ru-RU" altLang="ru-RU" sz="1400" b="1" dirty="0" smtClean="0">
                <a:solidFill>
                  <a:srgbClr val="FF0000"/>
                </a:solidFill>
              </a:rPr>
              <a:t>Пример:</a:t>
            </a:r>
            <a:r>
              <a:rPr lang="ru-RU" altLang="ru-RU" sz="1400" b="1" dirty="0" smtClean="0"/>
              <a:t> Населённым пунктом, обозначенным на карте цифрой «1», является </a:t>
            </a:r>
            <a:br>
              <a:rPr lang="ru-RU" altLang="ru-RU" sz="1400" b="1" dirty="0" smtClean="0"/>
            </a:br>
            <a:r>
              <a:rPr lang="ru-RU" altLang="ru-RU" sz="1400" b="1" dirty="0" smtClean="0"/>
              <a:t>1) Бородино       2) Тарутино    3) Фили    4) Царёво Займище</a:t>
            </a:r>
            <a:br>
              <a:rPr lang="ru-RU" altLang="ru-RU" sz="1400" b="1" dirty="0" smtClean="0"/>
            </a:br>
            <a:r>
              <a:rPr lang="ru-RU" altLang="ru-RU" sz="1400" b="1" dirty="0" smtClean="0">
                <a:solidFill>
                  <a:srgbClr val="FF0000"/>
                </a:solidFill>
              </a:rPr>
              <a:t> Что проверяет это задание? </a:t>
            </a:r>
            <a:endParaRPr lang="ru-RU" altLang="ru-RU" sz="14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/>
          </a:p>
        </p:txBody>
      </p:sp>
      <p:pic>
        <p:nvPicPr>
          <p:cNvPr id="18436" name="Picture 5" descr="get_file?id=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867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 w="19050">
            <a:solidFill>
              <a:schemeClr val="accent1">
                <a:lumMod val="2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2800" b="1" dirty="0" smtClean="0"/>
              <a:t>ВПР по истории (5 класс) 25 апреля 2017 г. </a:t>
            </a:r>
            <a:br>
              <a:rPr lang="ru-RU" altLang="ru-RU" sz="2800" b="1" dirty="0" smtClean="0"/>
            </a:br>
            <a:r>
              <a:rPr lang="ru-RU" altLang="ru-RU" sz="2800" b="1" dirty="0" smtClean="0"/>
              <a:t>Из Спецификации к КИМ:</a:t>
            </a:r>
            <a:r>
              <a:rPr lang="ru-RU" altLang="ru-RU" sz="4000" dirty="0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err="1" smtClean="0"/>
              <a:t>Проверяемые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требования</a:t>
            </a:r>
            <a:r>
              <a:rPr lang="en-US" altLang="ru-RU" sz="1800" dirty="0" smtClean="0"/>
              <a:t> к </a:t>
            </a:r>
            <a:r>
              <a:rPr lang="en-US" altLang="ru-RU" sz="1800" dirty="0" err="1" smtClean="0"/>
              <a:t>уровню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подготовки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 err="1" smtClean="0"/>
              <a:t>Метапредметные</a:t>
            </a:r>
            <a:r>
              <a:rPr lang="ru-RU" altLang="ru-RU" sz="1800" b="1" dirty="0" smtClean="0"/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1.1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умение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определять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понятия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создавать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обобщения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устанавливать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аналогии</a:t>
            </a:r>
            <a:r>
              <a:rPr lang="en-US" altLang="ru-RU" sz="1800" dirty="0" smtClean="0"/>
              <a:t>,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классифицировать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самостоятельно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выбирать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основания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критерии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для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классификации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1.2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умение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устанавливать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причинно-следственные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связи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строить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логическое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рассуждение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умозаключение</a:t>
            </a:r>
            <a:r>
              <a:rPr lang="en-US" altLang="ru-RU" sz="1800" dirty="0" smtClean="0"/>
              <a:t> (</a:t>
            </a:r>
            <a:r>
              <a:rPr lang="en-US" altLang="ru-RU" sz="1800" dirty="0" err="1" smtClean="0"/>
              <a:t>индуктивное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дедуктивное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по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аналогии</a:t>
            </a:r>
            <a:r>
              <a:rPr lang="en-US" altLang="ru-RU" sz="1800" dirty="0" smtClean="0"/>
              <a:t>)</a:t>
            </a:r>
            <a:r>
              <a:rPr lang="ru-RU" altLang="ru-RU" sz="1800" dirty="0" smtClean="0"/>
              <a:t> </a:t>
            </a:r>
            <a:r>
              <a:rPr lang="en-US" altLang="ru-RU" sz="1800" dirty="0" smtClean="0"/>
              <a:t>и </a:t>
            </a:r>
            <a:r>
              <a:rPr lang="en-US" altLang="ru-RU" sz="1800" dirty="0" err="1" smtClean="0"/>
              <a:t>делать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выводы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1.3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умение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создавать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применять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преобразовывать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знаки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символы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модели</a:t>
            </a:r>
            <a:r>
              <a:rPr lang="ru-RU" altLang="ru-RU" sz="1800" dirty="0" smtClean="0"/>
              <a:t> </a:t>
            </a:r>
            <a:r>
              <a:rPr lang="en-US" altLang="ru-RU" sz="1800" dirty="0" smtClean="0"/>
              <a:t>и </a:t>
            </a:r>
            <a:r>
              <a:rPr lang="en-US" altLang="ru-RU" sz="1800" dirty="0" err="1" smtClean="0"/>
              <a:t>схемы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для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решения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учебных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познавательных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задач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1.4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смысловое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чтение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1.5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умение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осознанно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использовать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речевые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средства</a:t>
            </a:r>
            <a:r>
              <a:rPr lang="en-US" altLang="ru-RU" sz="1800" dirty="0" smtClean="0"/>
              <a:t> в </a:t>
            </a:r>
            <a:r>
              <a:rPr lang="en-US" altLang="ru-RU" sz="1800" dirty="0" err="1" smtClean="0"/>
              <a:t>соответствии</a:t>
            </a:r>
            <a:r>
              <a:rPr lang="en-US" altLang="ru-RU" sz="1800" dirty="0" smtClean="0"/>
              <a:t> с </a:t>
            </a:r>
            <a:r>
              <a:rPr lang="en-US" altLang="ru-RU" sz="1800" dirty="0" err="1" smtClean="0"/>
              <a:t>задачей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коммуникации</a:t>
            </a:r>
            <a:r>
              <a:rPr lang="en-US" altLang="ru-RU" sz="1800" dirty="0" smtClean="0"/>
              <a:t>;  </a:t>
            </a:r>
            <a:r>
              <a:rPr lang="en-US" altLang="ru-RU" sz="1800" dirty="0" err="1" smtClean="0"/>
              <a:t>владение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устной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письменной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речью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монологической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контекстной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речью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1.6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умение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оценивать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правильность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выполнения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учебной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задачи</a:t>
            </a:r>
            <a:r>
              <a:rPr lang="en-US" altLang="ru-RU" sz="1800" dirty="0" smtClean="0"/>
              <a:t>,  </a:t>
            </a:r>
            <a:r>
              <a:rPr lang="en-US" altLang="ru-RU" sz="1800" dirty="0" err="1" smtClean="0"/>
              <a:t>собственные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возможности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ее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решения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1.7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владение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основами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самоконтроля</a:t>
            </a:r>
            <a:r>
              <a:rPr lang="en-US" altLang="ru-RU" sz="1800" dirty="0" smtClean="0"/>
              <a:t>,   </a:t>
            </a:r>
            <a:r>
              <a:rPr lang="en-US" altLang="ru-RU" sz="1800" dirty="0" err="1" smtClean="0"/>
              <a:t>самооценки</a:t>
            </a:r>
            <a:r>
              <a:rPr lang="en-US" altLang="ru-RU" sz="1800" dirty="0" smtClean="0"/>
              <a:t>,   </a:t>
            </a:r>
            <a:r>
              <a:rPr lang="en-US" altLang="ru-RU" sz="1800" dirty="0" err="1" smtClean="0"/>
              <a:t>принятия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решений</a:t>
            </a:r>
            <a:r>
              <a:rPr lang="en-US" altLang="ru-RU" sz="1800" dirty="0" smtClean="0"/>
              <a:t> и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осуществления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осознанного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выбора</a:t>
            </a:r>
            <a:r>
              <a:rPr lang="en-US" altLang="ru-RU" sz="1800" dirty="0" smtClean="0"/>
              <a:t> в </a:t>
            </a:r>
            <a:r>
              <a:rPr lang="en-US" altLang="ru-RU" sz="1800" dirty="0" err="1" smtClean="0"/>
              <a:t>учебной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познавательной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деятельности</a:t>
            </a:r>
            <a:endParaRPr lang="ru-RU" altLang="ru-RU" sz="1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accent1">
                <a:lumMod val="5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2800" b="1" dirty="0" smtClean="0"/>
              <a:t>ВПР по истории (5 класс) 25 апреля 2017 г. </a:t>
            </a:r>
            <a:br>
              <a:rPr lang="ru-RU" altLang="ru-RU" sz="2800" b="1" dirty="0" smtClean="0"/>
            </a:br>
            <a:r>
              <a:rPr lang="ru-RU" altLang="ru-RU" sz="2800" b="1" dirty="0" smtClean="0"/>
              <a:t>Из Спецификации к КИМ: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 err="1" smtClean="0"/>
              <a:t>Предметные</a:t>
            </a:r>
            <a:endParaRPr lang="ru-RU" altLang="ru-RU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2.1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овладение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базовыми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историческими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знаниями</a:t>
            </a:r>
            <a:r>
              <a:rPr lang="en-US" altLang="ru-RU" sz="1800" dirty="0" smtClean="0"/>
              <a:t>,  а </a:t>
            </a:r>
            <a:r>
              <a:rPr lang="en-US" altLang="ru-RU" sz="1800" dirty="0" err="1" smtClean="0"/>
              <a:t>также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представлениями</a:t>
            </a:r>
            <a:r>
              <a:rPr lang="en-US" altLang="ru-RU" sz="1800" dirty="0" smtClean="0"/>
              <a:t> о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закономерностях</a:t>
            </a:r>
            <a:r>
              <a:rPr lang="en-US" altLang="ru-RU" sz="1800" dirty="0" smtClean="0"/>
              <a:t>  </a:t>
            </a:r>
            <a:r>
              <a:rPr lang="en-US" altLang="ru-RU" sz="1800" dirty="0" err="1" smtClean="0"/>
              <a:t>развития</a:t>
            </a:r>
            <a:r>
              <a:rPr lang="en-US" altLang="ru-RU" sz="1800" dirty="0" smtClean="0"/>
              <a:t>  </a:t>
            </a:r>
            <a:r>
              <a:rPr lang="en-US" altLang="ru-RU" sz="1800" dirty="0" err="1" smtClean="0"/>
              <a:t>человеческого</a:t>
            </a:r>
            <a:r>
              <a:rPr lang="en-US" altLang="ru-RU" sz="1800" dirty="0" smtClean="0"/>
              <a:t>  </a:t>
            </a:r>
            <a:r>
              <a:rPr lang="en-US" altLang="ru-RU" sz="1800" dirty="0" err="1" smtClean="0"/>
              <a:t>общества</a:t>
            </a:r>
            <a:r>
              <a:rPr lang="en-US" altLang="ru-RU" sz="1800" dirty="0" smtClean="0"/>
              <a:t>  в  </a:t>
            </a:r>
            <a:r>
              <a:rPr lang="en-US" altLang="ru-RU" sz="1800" dirty="0" err="1" smtClean="0"/>
              <a:t>социальной,экономической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политической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научной</a:t>
            </a:r>
            <a:r>
              <a:rPr lang="en-US" altLang="ru-RU" sz="1800" dirty="0" smtClean="0"/>
              <a:t> и </a:t>
            </a:r>
            <a:r>
              <a:rPr lang="en-US" altLang="ru-RU" sz="1800" dirty="0" err="1" smtClean="0"/>
              <a:t>культурной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сферах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2.2</a:t>
            </a:r>
            <a:r>
              <a:rPr lang="ru-RU" altLang="ru-RU" sz="1800" dirty="0" smtClean="0"/>
              <a:t> </a:t>
            </a:r>
            <a:r>
              <a:rPr lang="en-US" altLang="ru-RU" sz="1800" b="1" dirty="0" err="1" smtClean="0"/>
              <a:t>умения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искать</a:t>
            </a:r>
            <a:r>
              <a:rPr lang="en-US" altLang="ru-RU" sz="1800" b="1" dirty="0" smtClean="0"/>
              <a:t>,  </a:t>
            </a:r>
            <a:r>
              <a:rPr lang="en-US" altLang="ru-RU" sz="1800" b="1" dirty="0" err="1" smtClean="0"/>
              <a:t>анализировать</a:t>
            </a:r>
            <a:r>
              <a:rPr lang="en-US" altLang="ru-RU" sz="1800" b="1" dirty="0" smtClean="0"/>
              <a:t>,  </a:t>
            </a:r>
            <a:r>
              <a:rPr lang="en-US" altLang="ru-RU" sz="1800" b="1" dirty="0" err="1" smtClean="0"/>
              <a:t>сопоставлять</a:t>
            </a:r>
            <a:r>
              <a:rPr lang="en-US" altLang="ru-RU" sz="1800" b="1" dirty="0" smtClean="0"/>
              <a:t> и </a:t>
            </a:r>
            <a:r>
              <a:rPr lang="en-US" altLang="ru-RU" sz="1800" b="1" dirty="0" err="1" smtClean="0"/>
              <a:t>оценивать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содержащуюся</a:t>
            </a:r>
            <a:r>
              <a:rPr lang="ru-RU" altLang="ru-RU" sz="1800" b="1" dirty="0" smtClean="0"/>
              <a:t> </a:t>
            </a:r>
            <a:r>
              <a:rPr lang="en-US" altLang="ru-RU" sz="1800" b="1" dirty="0" smtClean="0"/>
              <a:t>в </a:t>
            </a:r>
            <a:r>
              <a:rPr lang="en-US" altLang="ru-RU" sz="1800" b="1" dirty="0" err="1" smtClean="0"/>
              <a:t>различных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источниках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информацию</a:t>
            </a:r>
            <a:r>
              <a:rPr lang="en-US" altLang="ru-RU" sz="1800" b="1" dirty="0" smtClean="0"/>
              <a:t> о </a:t>
            </a:r>
            <a:r>
              <a:rPr lang="en-US" altLang="ru-RU" sz="1800" b="1" dirty="0" err="1" smtClean="0"/>
              <a:t>событиях</a:t>
            </a:r>
            <a:r>
              <a:rPr lang="en-US" altLang="ru-RU" sz="1800" b="1" dirty="0" smtClean="0"/>
              <a:t> и </a:t>
            </a:r>
            <a:r>
              <a:rPr lang="en-US" altLang="ru-RU" sz="1800" b="1" dirty="0" err="1" smtClean="0"/>
              <a:t>явлениях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прошлого</a:t>
            </a:r>
            <a:r>
              <a:rPr lang="ru-RU" altLang="ru-RU" sz="1800" b="1" dirty="0" smtClean="0"/>
              <a:t> </a:t>
            </a:r>
            <a:r>
              <a:rPr lang="en-US" altLang="ru-RU" sz="1800" b="1" dirty="0" smtClean="0"/>
              <a:t>и </a:t>
            </a:r>
            <a:r>
              <a:rPr lang="en-US" altLang="ru-RU" sz="1800" b="1" dirty="0" err="1" smtClean="0"/>
              <a:t>настоящего</a:t>
            </a:r>
            <a:endParaRPr lang="ru-RU" altLang="ru-RU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2.3</a:t>
            </a:r>
            <a:r>
              <a:rPr lang="ru-RU" altLang="ru-RU" sz="1800" dirty="0" smtClean="0"/>
              <a:t> </a:t>
            </a:r>
            <a:r>
              <a:rPr lang="en-US" altLang="ru-RU" sz="1800" b="1" dirty="0" err="1" smtClean="0"/>
              <a:t>способность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определять</a:t>
            </a:r>
            <a:r>
              <a:rPr lang="en-US" altLang="ru-RU" sz="1800" b="1" dirty="0" smtClean="0"/>
              <a:t> и </a:t>
            </a:r>
            <a:r>
              <a:rPr lang="en-US" altLang="ru-RU" sz="1800" b="1" dirty="0" err="1" smtClean="0"/>
              <a:t>аргументировать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свое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отношение</a:t>
            </a:r>
            <a:r>
              <a:rPr lang="en-US" altLang="ru-RU" sz="1800" b="1" dirty="0" smtClean="0"/>
              <a:t> к </a:t>
            </a:r>
            <a:r>
              <a:rPr lang="en-US" altLang="ru-RU" sz="1800" b="1" dirty="0" err="1" smtClean="0"/>
              <a:t>содержащейся</a:t>
            </a:r>
            <a:r>
              <a:rPr lang="ru-RU" altLang="ru-RU" sz="1800" b="1" dirty="0" smtClean="0"/>
              <a:t> </a:t>
            </a:r>
            <a:r>
              <a:rPr lang="en-US" altLang="ru-RU" sz="1800" b="1" dirty="0" smtClean="0"/>
              <a:t>в </a:t>
            </a:r>
            <a:r>
              <a:rPr lang="en-US" altLang="ru-RU" sz="1800" b="1" dirty="0" err="1" smtClean="0"/>
              <a:t>различных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источниках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информации</a:t>
            </a:r>
            <a:r>
              <a:rPr lang="en-US" altLang="ru-RU" sz="1800" b="1" dirty="0" smtClean="0"/>
              <a:t> о </a:t>
            </a:r>
            <a:r>
              <a:rPr lang="en-US" altLang="ru-RU" sz="1800" b="1" dirty="0" err="1" smtClean="0"/>
              <a:t>событиях</a:t>
            </a:r>
            <a:r>
              <a:rPr lang="en-US" altLang="ru-RU" sz="1800" b="1" dirty="0" smtClean="0"/>
              <a:t> и </a:t>
            </a:r>
            <a:r>
              <a:rPr lang="en-US" altLang="ru-RU" sz="1800" b="1" dirty="0" err="1" smtClean="0"/>
              <a:t>явлениях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прошлого</a:t>
            </a:r>
            <a:r>
              <a:rPr lang="ru-RU" altLang="ru-RU" sz="1800" b="1" dirty="0" smtClean="0"/>
              <a:t> </a:t>
            </a:r>
            <a:r>
              <a:rPr lang="en-US" altLang="ru-RU" sz="1800" b="1" dirty="0" smtClean="0"/>
              <a:t>и </a:t>
            </a:r>
            <a:r>
              <a:rPr lang="en-US" altLang="ru-RU" sz="1800" b="1" dirty="0" err="1" smtClean="0"/>
              <a:t>настоящего</a:t>
            </a:r>
            <a:endParaRPr lang="ru-RU" altLang="ru-RU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2.4</a:t>
            </a:r>
            <a:r>
              <a:rPr lang="ru-RU" altLang="ru-RU" sz="1800" dirty="0" smtClean="0"/>
              <a:t> </a:t>
            </a:r>
            <a:r>
              <a:rPr lang="en-US" altLang="ru-RU" sz="1800" b="1" dirty="0" err="1" smtClean="0"/>
              <a:t>умение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применять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исторические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знания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для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осмысления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сущности</a:t>
            </a:r>
            <a:r>
              <a:rPr lang="ru-RU" altLang="ru-RU" sz="1800" b="1" dirty="0" smtClean="0"/>
              <a:t> </a:t>
            </a:r>
            <a:r>
              <a:rPr lang="en-US" altLang="ru-RU" sz="1800" b="1" dirty="0" err="1" smtClean="0"/>
              <a:t>общественных</a:t>
            </a:r>
            <a:r>
              <a:rPr lang="en-US" altLang="ru-RU" sz="1800" b="1" dirty="0" smtClean="0"/>
              <a:t> </a:t>
            </a:r>
            <a:r>
              <a:rPr lang="en-US" altLang="ru-RU" sz="1800" b="1" dirty="0" err="1" smtClean="0"/>
              <a:t>явлений</a:t>
            </a:r>
            <a:endParaRPr lang="ru-RU" altLang="ru-RU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2.5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опыт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историко-культурного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цивилизационного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подхода</a:t>
            </a:r>
            <a:r>
              <a:rPr lang="en-US" altLang="ru-RU" sz="1800" dirty="0" smtClean="0"/>
              <a:t> к </a:t>
            </a:r>
            <a:r>
              <a:rPr lang="en-US" altLang="ru-RU" sz="1800" dirty="0" err="1" smtClean="0"/>
              <a:t>оценке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социальныхявлений</a:t>
            </a:r>
            <a:r>
              <a:rPr lang="en-US" altLang="ru-RU" sz="1800" dirty="0" smtClean="0"/>
              <a:t>, </a:t>
            </a:r>
            <a:r>
              <a:rPr lang="en-US" altLang="ru-RU" sz="1800" dirty="0" err="1" smtClean="0"/>
              <a:t>современных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глобальных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процессов</a:t>
            </a:r>
            <a:endParaRPr lang="ru-RU" altLang="ru-RU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dirty="0" smtClean="0"/>
              <a:t>2.6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формирование</a:t>
            </a:r>
            <a:r>
              <a:rPr lang="en-US" altLang="ru-RU" sz="1800" dirty="0" smtClean="0"/>
              <a:t>  </a:t>
            </a:r>
            <a:r>
              <a:rPr lang="en-US" altLang="ru-RU" sz="1800" dirty="0" err="1" smtClean="0"/>
              <a:t>основ</a:t>
            </a:r>
            <a:r>
              <a:rPr lang="en-US" altLang="ru-RU" sz="1800" dirty="0" smtClean="0"/>
              <a:t>  </a:t>
            </a:r>
            <a:r>
              <a:rPr lang="en-US" altLang="ru-RU" sz="1800" dirty="0" err="1" smtClean="0"/>
              <a:t>гражданской</a:t>
            </a:r>
            <a:r>
              <a:rPr lang="en-US" altLang="ru-RU" sz="1800" dirty="0" smtClean="0"/>
              <a:t>,    </a:t>
            </a:r>
            <a:r>
              <a:rPr lang="en-US" altLang="ru-RU" sz="1800" dirty="0" err="1" smtClean="0"/>
              <a:t>этнонациональной</a:t>
            </a:r>
            <a:r>
              <a:rPr lang="en-US" altLang="ru-RU" sz="1800" dirty="0" smtClean="0"/>
              <a:t>,    </a:t>
            </a:r>
            <a:r>
              <a:rPr lang="en-US" altLang="ru-RU" sz="1800" dirty="0" err="1" smtClean="0"/>
              <a:t>социальной</a:t>
            </a:r>
            <a:r>
              <a:rPr lang="en-US" altLang="ru-RU" sz="1800" dirty="0" smtClean="0"/>
              <a:t>,</a:t>
            </a:r>
            <a:r>
              <a:rPr lang="ru-RU" altLang="ru-RU" sz="1800" dirty="0" smtClean="0"/>
              <a:t> </a:t>
            </a:r>
            <a:r>
              <a:rPr lang="en-US" altLang="ru-RU" sz="1800" dirty="0" err="1" smtClean="0"/>
              <a:t>культурной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самоидентификации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личности</a:t>
            </a:r>
            <a:r>
              <a:rPr lang="en-US" altLang="ru-RU" sz="1800" dirty="0" smtClean="0"/>
              <a:t> </a:t>
            </a:r>
            <a:r>
              <a:rPr lang="en-US" altLang="ru-RU" sz="1800" dirty="0" err="1" smtClean="0"/>
              <a:t>обучающегося</a:t>
            </a:r>
            <a:endParaRPr lang="ru-RU" altLang="ru-RU" sz="1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2800" b="1" dirty="0" smtClean="0"/>
              <a:t>ВПР по истории (5 класс) 25 апреля 2017 г. Из Спецификации к КИМ: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2000" b="1" dirty="0" err="1" smtClean="0"/>
              <a:t>Структура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варианта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проверочной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работы</a:t>
            </a:r>
            <a:endParaRPr lang="ru-RU" alt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altLang="ru-RU" sz="2000" dirty="0" smtClean="0"/>
          </a:p>
          <a:p>
            <a:pPr>
              <a:lnSpc>
                <a:spcPct val="80000"/>
              </a:lnSpc>
            </a:pPr>
            <a:r>
              <a:rPr lang="en-US" altLang="ru-RU" sz="2000" dirty="0" err="1" smtClean="0"/>
              <a:t>Работа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состоит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из</a:t>
            </a:r>
            <a:r>
              <a:rPr lang="en-US" altLang="ru-RU" sz="2000" dirty="0" smtClean="0"/>
              <a:t> 8 </a:t>
            </a:r>
            <a:r>
              <a:rPr lang="en-US" altLang="ru-RU" sz="2000" dirty="0" err="1" smtClean="0"/>
              <a:t>заданий</a:t>
            </a:r>
            <a:r>
              <a:rPr lang="en-US" altLang="ru-RU" sz="2000" dirty="0" smtClean="0"/>
              <a:t>. </a:t>
            </a:r>
            <a:r>
              <a:rPr lang="en-US" altLang="ru-RU" sz="2000" dirty="0" err="1" smtClean="0"/>
              <a:t>Ответом</a:t>
            </a:r>
            <a:r>
              <a:rPr lang="en-US" altLang="ru-RU" sz="2000" dirty="0" smtClean="0"/>
              <a:t> к </a:t>
            </a:r>
            <a:r>
              <a:rPr lang="en-US" altLang="ru-RU" sz="2000" dirty="0" err="1" smtClean="0"/>
              <a:t>каждому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из</a:t>
            </a:r>
            <a:r>
              <a:rPr lang="en-US" altLang="ru-RU" sz="2000" dirty="0" smtClean="0"/>
              <a:t> </a:t>
            </a:r>
            <a:r>
              <a:rPr lang="en-US" altLang="ru-RU" sz="2000" b="1" dirty="0" err="1" smtClean="0"/>
              <a:t>заданий</a:t>
            </a:r>
            <a:r>
              <a:rPr lang="en-US" altLang="ru-RU" sz="2000" b="1" dirty="0" smtClean="0"/>
              <a:t> </a:t>
            </a:r>
            <a:endParaRPr lang="ru-RU" alt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 dirty="0" smtClean="0"/>
              <a:t>    </a:t>
            </a:r>
            <a:r>
              <a:rPr lang="en-US" altLang="ru-RU" sz="2000" b="1" dirty="0" smtClean="0"/>
              <a:t>1 и 2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является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цифра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или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последовательность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цифр</a:t>
            </a:r>
            <a:r>
              <a:rPr lang="en-US" altLang="ru-RU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altLang="ru-RU" sz="2000" b="1" dirty="0" err="1" smtClean="0"/>
              <a:t>Задания</a:t>
            </a:r>
            <a:r>
              <a:rPr lang="en-US" altLang="ru-RU" sz="2000" b="1" dirty="0" smtClean="0"/>
              <a:t> 3–4 и 6–8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предполагают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развёрнутый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ответ</a:t>
            </a:r>
            <a:r>
              <a:rPr lang="en-US" altLang="ru-RU" sz="2000" dirty="0" smtClean="0"/>
              <a:t> . </a:t>
            </a:r>
            <a:endParaRPr lang="ru-RU" altLang="ru-RU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dirty="0" smtClean="0"/>
              <a:t>     </a:t>
            </a:r>
            <a:r>
              <a:rPr lang="en-US" altLang="ru-RU" sz="2000" b="1" dirty="0" err="1" smtClean="0"/>
              <a:t>Задание</a:t>
            </a:r>
            <a:r>
              <a:rPr lang="en-US" altLang="ru-RU" sz="2000" b="1" dirty="0" smtClean="0"/>
              <a:t> 5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предполагает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работу</a:t>
            </a:r>
            <a:r>
              <a:rPr lang="en-US" altLang="ru-RU" sz="2000" dirty="0" smtClean="0"/>
              <a:t> с </a:t>
            </a:r>
            <a:r>
              <a:rPr lang="en-US" altLang="ru-RU" sz="2000" dirty="0" err="1" smtClean="0"/>
              <a:t>контурной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картой</a:t>
            </a:r>
            <a:r>
              <a:rPr lang="en-US" altLang="ru-RU" sz="2000" dirty="0" smtClean="0"/>
              <a:t>.</a:t>
            </a:r>
            <a:endParaRPr lang="ru-RU" altLang="ru-RU" sz="2000" dirty="0" smtClean="0"/>
          </a:p>
          <a:p>
            <a:pPr>
              <a:lnSpc>
                <a:spcPct val="80000"/>
              </a:lnSpc>
            </a:pPr>
            <a:r>
              <a:rPr lang="en-US" altLang="ru-RU" sz="2000" b="1" dirty="0" err="1" smtClean="0"/>
              <a:t>Задания</a:t>
            </a:r>
            <a:r>
              <a:rPr lang="en-US" altLang="ru-RU" sz="2000" b="1" dirty="0" smtClean="0"/>
              <a:t> 7 и 8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проверяют</a:t>
            </a:r>
            <a:r>
              <a:rPr lang="en-US" altLang="ru-RU" sz="2000" dirty="0" smtClean="0"/>
              <a:t> </a:t>
            </a:r>
            <a:r>
              <a:rPr lang="en-US" altLang="ru-RU" sz="2000" b="1" dirty="0" err="1" smtClean="0"/>
              <a:t>знание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истории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родного</a:t>
            </a:r>
            <a:r>
              <a:rPr lang="en-US" altLang="ru-RU" sz="2000" b="1" dirty="0" smtClean="0"/>
              <a:t> </a:t>
            </a:r>
            <a:r>
              <a:rPr lang="en-US" altLang="ru-RU" sz="2000" b="1" dirty="0" err="1" smtClean="0"/>
              <a:t>края</a:t>
            </a:r>
            <a:r>
              <a:rPr lang="en-US" altLang="ru-RU" sz="2000" dirty="0" smtClean="0"/>
              <a:t>. </a:t>
            </a:r>
            <a:endParaRPr lang="ru-RU" altLang="ru-RU" sz="2000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altLang="ru-RU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000" dirty="0" smtClean="0"/>
              <a:t>В </a:t>
            </a:r>
            <a:r>
              <a:rPr lang="en-US" altLang="ru-RU" sz="2000" dirty="0" err="1" smtClean="0"/>
              <a:t>задании</a:t>
            </a:r>
            <a:r>
              <a:rPr lang="en-US" altLang="ru-RU" sz="2000" dirty="0" smtClean="0"/>
              <a:t> 7 </a:t>
            </a:r>
            <a:r>
              <a:rPr lang="en-US" altLang="ru-RU" sz="2000" dirty="0" err="1" smtClean="0"/>
              <a:t>от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обучающегося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требуется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назвать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одного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исторического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деятеля</a:t>
            </a:r>
            <a:r>
              <a:rPr lang="en-US" altLang="ru-RU" sz="2000" dirty="0" smtClean="0"/>
              <a:t>, </a:t>
            </a:r>
            <a:r>
              <a:rPr lang="en-US" altLang="ru-RU" sz="2000" dirty="0" err="1" smtClean="0"/>
              <a:t>жизнь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которого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была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связана</a:t>
            </a:r>
            <a:r>
              <a:rPr lang="en-US" altLang="ru-RU" sz="2000" dirty="0" smtClean="0"/>
              <a:t> с </a:t>
            </a:r>
            <a:r>
              <a:rPr lang="en-US" altLang="ru-RU" sz="2000" dirty="0" err="1" smtClean="0"/>
              <a:t>регионом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проживания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обучающегося</a:t>
            </a:r>
            <a:r>
              <a:rPr lang="en-US" altLang="ru-RU" sz="2000" dirty="0" smtClean="0"/>
              <a:t>. </a:t>
            </a:r>
            <a:endParaRPr lang="ru-RU" altLang="ru-RU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000" dirty="0" smtClean="0"/>
              <a:t>В </a:t>
            </a:r>
            <a:r>
              <a:rPr lang="en-US" altLang="ru-RU" sz="2000" dirty="0" err="1" smtClean="0"/>
              <a:t>задании</a:t>
            </a:r>
            <a:r>
              <a:rPr lang="en-US" altLang="ru-RU" sz="2000" dirty="0" smtClean="0"/>
              <a:t> 8 </a:t>
            </a:r>
            <a:r>
              <a:rPr lang="en-US" altLang="ru-RU" sz="2000" dirty="0" err="1" smtClean="0"/>
              <a:t>от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обучающегося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требуется</a:t>
            </a:r>
            <a:r>
              <a:rPr lang="en-US" altLang="ru-RU" sz="2000" dirty="0" smtClean="0"/>
              <a:t> в </a:t>
            </a:r>
            <a:r>
              <a:rPr lang="en-US" altLang="ru-RU" sz="2000" dirty="0" err="1" smtClean="0"/>
              <a:t>письменной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форме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рассказать</a:t>
            </a:r>
            <a:r>
              <a:rPr lang="en-US" altLang="ru-RU" sz="2000" dirty="0" smtClean="0"/>
              <a:t>, </a:t>
            </a:r>
            <a:r>
              <a:rPr lang="en-US" altLang="ru-RU" sz="2000" dirty="0" err="1" smtClean="0"/>
              <a:t>чем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известен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названный</a:t>
            </a:r>
            <a:r>
              <a:rPr lang="en-US" altLang="ru-RU" sz="2000" dirty="0" smtClean="0"/>
              <a:t> в </a:t>
            </a:r>
            <a:r>
              <a:rPr lang="en-US" altLang="ru-RU" sz="2000" dirty="0" err="1" smtClean="0"/>
              <a:t>задании</a:t>
            </a:r>
            <a:r>
              <a:rPr lang="en-US" altLang="ru-RU" sz="2000" dirty="0" smtClean="0"/>
              <a:t> 7 </a:t>
            </a:r>
            <a:r>
              <a:rPr lang="en-US" altLang="ru-RU" sz="2000" dirty="0" err="1" smtClean="0"/>
              <a:t>исторический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деятель</a:t>
            </a:r>
            <a:r>
              <a:rPr lang="en-US" altLang="ru-RU" sz="2000" dirty="0" smtClean="0"/>
              <a:t> , </a:t>
            </a:r>
            <a:r>
              <a:rPr lang="en-US" altLang="ru-RU" sz="2000" dirty="0" err="1" smtClean="0"/>
              <a:t>каков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его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вклад</a:t>
            </a:r>
            <a:r>
              <a:rPr lang="en-US" altLang="ru-RU" sz="2000" dirty="0" smtClean="0"/>
              <a:t> в </a:t>
            </a:r>
            <a:r>
              <a:rPr lang="en-US" altLang="ru-RU" sz="2000" dirty="0" err="1" smtClean="0"/>
              <a:t>развитие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региона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проживания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обучающегося</a:t>
            </a:r>
            <a:r>
              <a:rPr lang="en-US" altLang="ru-RU" sz="2000" dirty="0" smtClean="0"/>
              <a:t>, </a:t>
            </a:r>
            <a:r>
              <a:rPr lang="en-US" altLang="ru-RU" sz="2000" dirty="0" err="1" smtClean="0"/>
              <a:t>или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нашей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страны</a:t>
            </a:r>
            <a:r>
              <a:rPr lang="en-US" altLang="ru-RU" sz="2000" dirty="0" smtClean="0"/>
              <a:t>, </a:t>
            </a:r>
            <a:r>
              <a:rPr lang="en-US" altLang="ru-RU" sz="2000" dirty="0" err="1" smtClean="0"/>
              <a:t>или</a:t>
            </a:r>
            <a:r>
              <a:rPr lang="en-US" altLang="ru-RU" sz="2000" dirty="0" smtClean="0"/>
              <a:t> </a:t>
            </a:r>
            <a:r>
              <a:rPr lang="en-US" altLang="ru-RU" sz="2000" dirty="0" err="1" smtClean="0"/>
              <a:t>мира</a:t>
            </a:r>
            <a:r>
              <a:rPr lang="en-US" altLang="ru-RU" sz="2000" dirty="0" smtClean="0"/>
              <a:t> в </a:t>
            </a:r>
            <a:r>
              <a:rPr lang="en-US" altLang="ru-RU" sz="2000" dirty="0" err="1" smtClean="0"/>
              <a:t>целом</a:t>
            </a:r>
            <a:r>
              <a:rPr lang="ru-RU" altLang="ru-RU" sz="2000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3200" b="1" dirty="0" smtClean="0"/>
              <a:t>ВПР по истории (5 класс) 25 апреля 2017 г. Образец КИМ: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1400" b="1" smtClean="0"/>
              <a:t>Задание 1. 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ru-RU" altLang="ru-RU" sz="1800" b="1" smtClean="0"/>
              <a:t>Каждая из иллюстраций, приведённых ниже, относится к одной из указанных в перечне тем. Установите соответствие между темами и иллюстрациями: к каждой теме, обозначенной буквой, подберите по одной иллюстрации, обозначенной цифрой.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altLang="ru-RU" sz="1400" b="1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altLang="ru-RU" sz="1400" b="1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1400" b="1" smtClean="0"/>
              <a:t>Перечень тем: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1400" b="1" smtClean="0"/>
              <a:t>А) </a:t>
            </a:r>
            <a:r>
              <a:rPr lang="ru-RU" altLang="ru-RU" sz="1400" smtClean="0"/>
              <a:t>Шумерские города-государства</a:t>
            </a:r>
            <a:r>
              <a:rPr lang="en-US" altLang="ru-RU" sz="1400" smtClean="0"/>
              <a:t> </a:t>
            </a:r>
            <a:r>
              <a:rPr lang="ru-RU" altLang="ru-RU" sz="1400" b="1" smtClean="0"/>
              <a:t>Б) </a:t>
            </a:r>
            <a:r>
              <a:rPr lang="ru-RU" altLang="ru-RU" sz="1400" smtClean="0"/>
              <a:t>Древняя Индия</a:t>
            </a:r>
            <a:r>
              <a:rPr lang="en-US" altLang="ru-RU" sz="1400" smtClean="0"/>
              <a:t> </a:t>
            </a:r>
            <a:r>
              <a:rPr lang="ru-RU" altLang="ru-RU" sz="1400" b="1" smtClean="0"/>
              <a:t>В) </a:t>
            </a:r>
            <a:r>
              <a:rPr lang="ru-RU" altLang="ru-RU" sz="1400" smtClean="0"/>
              <a:t>Древний Египет</a:t>
            </a:r>
            <a:r>
              <a:rPr lang="en-US" altLang="ru-RU" sz="1400" smtClean="0"/>
              <a:t> </a:t>
            </a:r>
            <a:r>
              <a:rPr lang="ru-RU" altLang="ru-RU" sz="1400" b="1" smtClean="0"/>
              <a:t>Г) </a:t>
            </a:r>
            <a:r>
              <a:rPr lang="ru-RU" altLang="ru-RU" sz="1400" smtClean="0"/>
              <a:t>Древняя Греция</a:t>
            </a:r>
          </a:p>
        </p:txBody>
      </p:sp>
      <p:pic>
        <p:nvPicPr>
          <p:cNvPr id="2253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191000"/>
            <a:ext cx="992188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114800"/>
            <a:ext cx="7747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0213" y="4114800"/>
            <a:ext cx="1023937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4191000"/>
            <a:ext cx="100488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3200" b="1" dirty="0" smtClean="0"/>
              <a:t>ВПР по истории (5 класс) 25 апреля 2017 г. Образец КИМ: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1400" b="1" dirty="0" smtClean="0"/>
              <a:t>Задание 1. Каждая из иллюстраций, приведённых ниже, относится к одной из указанных в перечне тем. Установите соответствие между темами и иллюстрациями: к каждой теме, обозначенной буквой, подберите по одной иллюстрации, обозначенной цифрой. Перечень тем</a:t>
            </a:r>
            <a:endParaRPr lang="en-US" altLang="ru-RU" sz="1400" b="1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1400" b="1" dirty="0" smtClean="0"/>
              <a:t>А) </a:t>
            </a:r>
            <a:r>
              <a:rPr lang="ru-RU" altLang="ru-RU" sz="1400" dirty="0" smtClean="0"/>
              <a:t>Шумерские города-государства</a:t>
            </a:r>
            <a:r>
              <a:rPr lang="en-US" altLang="ru-RU" sz="1400" dirty="0" smtClean="0"/>
              <a:t> </a:t>
            </a:r>
            <a:r>
              <a:rPr lang="ru-RU" altLang="ru-RU" sz="1400" b="1" dirty="0" smtClean="0"/>
              <a:t>Б) </a:t>
            </a:r>
            <a:r>
              <a:rPr lang="ru-RU" altLang="ru-RU" sz="1400" dirty="0" smtClean="0"/>
              <a:t>Древняя Индия</a:t>
            </a:r>
            <a:r>
              <a:rPr lang="en-US" altLang="ru-RU" sz="1400" dirty="0" smtClean="0"/>
              <a:t> </a:t>
            </a:r>
            <a:r>
              <a:rPr lang="ru-RU" altLang="ru-RU" sz="1400" b="1" dirty="0" smtClean="0"/>
              <a:t>В) </a:t>
            </a:r>
            <a:r>
              <a:rPr lang="ru-RU" altLang="ru-RU" sz="1400" dirty="0" smtClean="0"/>
              <a:t>Древний Египет</a:t>
            </a:r>
            <a:r>
              <a:rPr lang="en-US" altLang="ru-RU" sz="1400" dirty="0" smtClean="0"/>
              <a:t> </a:t>
            </a:r>
            <a:r>
              <a:rPr lang="ru-RU" altLang="ru-RU" sz="1400" b="1" dirty="0" smtClean="0"/>
              <a:t>Г) </a:t>
            </a:r>
            <a:r>
              <a:rPr lang="ru-RU" altLang="ru-RU" sz="1400" dirty="0" smtClean="0"/>
              <a:t>Древняя Греция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altLang="ru-RU" sz="14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altLang="ru-RU" sz="2000" b="1" i="1" dirty="0" smtClean="0">
                <a:solidFill>
                  <a:srgbClr val="FF0000"/>
                </a:solidFill>
              </a:rPr>
              <a:t>Вопрос: как можно откорректировать данное задание для учащихся, чтобы они могли продемонстрировать уровень усвоения ПОР </a:t>
            </a:r>
            <a:r>
              <a:rPr lang="ru-RU" altLang="ru-RU" sz="2000" b="1" i="1" dirty="0" err="1" smtClean="0">
                <a:solidFill>
                  <a:srgbClr val="FF0000"/>
                </a:solidFill>
              </a:rPr>
              <a:t>деятельностного</a:t>
            </a:r>
            <a:r>
              <a:rPr lang="ru-RU" altLang="ru-RU" sz="2000" b="1" i="1" dirty="0" smtClean="0">
                <a:solidFill>
                  <a:srgbClr val="FF0000"/>
                </a:solidFill>
              </a:rPr>
              <a:t> типа? </a:t>
            </a:r>
          </a:p>
        </p:txBody>
      </p:sp>
      <p:pic>
        <p:nvPicPr>
          <p:cNvPr id="2355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4164013"/>
            <a:ext cx="992187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3088" y="4144963"/>
            <a:ext cx="7747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0" y="4106863"/>
            <a:ext cx="1023938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4089400"/>
            <a:ext cx="1004888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2954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algn="l" eaLnBrk="1" hangingPunct="1"/>
            <a:r>
              <a:rPr lang="ru-RU" altLang="ru-RU" sz="3600" dirty="0" smtClean="0"/>
              <a:t> </a:t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2000" b="1" dirty="0" smtClean="0"/>
              <a:t>Краевой</a:t>
            </a:r>
            <a:r>
              <a:rPr lang="ru-RU" altLang="ru-RU" sz="2000" dirty="0" smtClean="0"/>
              <a:t> п</a:t>
            </a:r>
            <a:r>
              <a:rPr lang="ru-RU" altLang="ru-RU" sz="2000" b="1" dirty="0" smtClean="0"/>
              <a:t>роект /в рамках научно-методического сопровождения деятельности учителей истории </a:t>
            </a:r>
            <a:r>
              <a:rPr lang="ru-RU" altLang="ru-RU" sz="2000" b="1" dirty="0" err="1" smtClean="0"/>
              <a:t>апробационных</a:t>
            </a:r>
            <a:r>
              <a:rPr lang="ru-RU" altLang="ru-RU" sz="2000" b="1" dirty="0" smtClean="0"/>
              <a:t> площадок по реализации ФГОС ООО/ 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в 2014 - 2017 гг. по теме:</a:t>
            </a: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endParaRPr lang="ru-RU" altLang="ru-RU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543800" cy="4267200"/>
          </a:xfrm>
          <a:solidFill>
            <a:schemeClr val="accent3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215900"/>
          </a:sp3d>
        </p:spPr>
        <p:txBody>
          <a:bodyPr/>
          <a:lstStyle/>
          <a:p>
            <a:pPr eaLnBrk="1" hangingPunct="1"/>
            <a:r>
              <a:rPr lang="ru-RU" altLang="ru-RU" sz="3600" dirty="0" smtClean="0"/>
              <a:t>«</a:t>
            </a:r>
            <a:r>
              <a:rPr lang="ru-RU" altLang="ru-RU" sz="3600" b="1" dirty="0" smtClean="0"/>
              <a:t>Разработка и апробация инновационной практики формирования и оценивания предметных образовательных результатов </a:t>
            </a:r>
            <a:r>
              <a:rPr lang="ru-RU" altLang="ru-RU" sz="3600" b="1" dirty="0" err="1" smtClean="0"/>
              <a:t>деятельностного</a:t>
            </a:r>
            <a:r>
              <a:rPr lang="ru-RU" altLang="ru-RU" sz="3600" b="1" dirty="0" smtClean="0"/>
              <a:t> типа в курсе истории</a:t>
            </a:r>
            <a:r>
              <a:rPr lang="ru-RU" altLang="ru-RU" sz="3600" dirty="0" smtClean="0"/>
              <a:t>»</a:t>
            </a:r>
            <a:endParaRPr lang="ru-RU" altLang="ru-RU" sz="3600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altLang="ru-RU" sz="2000" b="1" dirty="0" smtClean="0"/>
              <a:t>Возможный алгоритм действий педагога при формировании и оценивании предметных образовательных результатов </a:t>
            </a:r>
            <a:r>
              <a:rPr lang="ru-RU" altLang="ru-RU" sz="2000" b="1" dirty="0" err="1" smtClean="0"/>
              <a:t>деятельностного</a:t>
            </a:r>
            <a:r>
              <a:rPr lang="ru-RU" altLang="ru-RU" sz="2000" b="1" dirty="0" smtClean="0"/>
              <a:t> типа в курсе истории</a:t>
            </a:r>
            <a:r>
              <a:rPr lang="ru-RU" altLang="ru-RU" sz="4000" dirty="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1600" b="1" u="sng" dirty="0" smtClean="0"/>
              <a:t>I</a:t>
            </a:r>
            <a:r>
              <a:rPr lang="ru-RU" altLang="ru-RU" sz="1600" b="1" u="sng" dirty="0" smtClean="0"/>
              <a:t>. Теоретический этап:</a:t>
            </a:r>
            <a:endParaRPr lang="ru-RU" altLang="ru-RU" sz="1600" i="1" dirty="0" smtClean="0"/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Конкретизация образовательного результата.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структурирование понятийного аппарата;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поиск определений для малознакомых терминов и понятий;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изучение методической и научной литературы по обозначенной теме;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написание текста с обоснованием актуальности работы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1600" b="1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600" b="1" u="sng" dirty="0" smtClean="0"/>
              <a:t>II</a:t>
            </a:r>
            <a:r>
              <a:rPr lang="ru-RU" altLang="ru-RU" sz="1600" b="1" u="sng" dirty="0" smtClean="0"/>
              <a:t>. </a:t>
            </a:r>
            <a:r>
              <a:rPr lang="en-US" altLang="ru-RU" sz="1600" b="1" u="sng" dirty="0" smtClean="0"/>
              <a:t>  </a:t>
            </a:r>
            <a:r>
              <a:rPr lang="ru-RU" altLang="ru-RU" sz="1600" b="1" u="sng" dirty="0" smtClean="0"/>
              <a:t>Практический этап:</a:t>
            </a:r>
            <a:endParaRPr lang="ru-RU" altLang="ru-RU" sz="1600" i="1" dirty="0" smtClean="0"/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планирование этапов работы (на учебный год, на перспективу, вплоть до 9 класса) по формированию предметного образовательного результата (составить таблицу);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проектирование контрольного мероприятия №1 (входная диагностика):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 i="1" dirty="0" smtClean="0"/>
              <a:t>-определение объекта оценивания (письменный ответ, таблица и т.д.);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 i="1" dirty="0" smtClean="0"/>
              <a:t>-подбор соответствующего замыслу контрольного мероприятия дидактический материал;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 i="1" dirty="0" smtClean="0"/>
              <a:t>-формулирование технического задания для детей (понятное, конкретное, посильное, замеряемое);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 i="1" dirty="0" smtClean="0"/>
              <a:t>-разработка критериев оценивания.</a:t>
            </a:r>
          </a:p>
          <a:p>
            <a:pPr>
              <a:lnSpc>
                <a:spcPct val="80000"/>
              </a:lnSpc>
            </a:pPr>
            <a:r>
              <a:rPr lang="ru-RU" altLang="ru-RU" sz="1600" i="1" dirty="0" smtClean="0"/>
              <a:t>проектирование КМ для промежуточного и итогового контроля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Где размещены разработанные участниками проектной группы материалы?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По ссылке </a:t>
            </a:r>
            <a:r>
              <a:rPr lang="ru-RU" sz="2400" u="sng" dirty="0" smtClean="0">
                <a:hlinkClick r:id="rId2"/>
              </a:rPr>
              <a:t>http://www.fgos.iro.perm.ru/</a:t>
            </a:r>
            <a:r>
              <a:rPr lang="ru-RU" sz="2400" dirty="0" smtClean="0"/>
              <a:t> заходим на сайт </a:t>
            </a:r>
            <a:r>
              <a:rPr lang="ru-RU" sz="2400" b="1" dirty="0" smtClean="0"/>
              <a:t>ФГОС ООО Пермского края</a:t>
            </a:r>
            <a:r>
              <a:rPr lang="ru-RU" sz="2400" dirty="0" smtClean="0"/>
              <a:t>. Находим раздел «Направления». Ищем рубрику «Предметные образовательные результаты». Выбираем из представленных  - «История». Именно там они и находятся. Будем рады, если материал пригодится в работе. И будем благодарны, если в ходе его использования у коллег появятся замечания, предложения и желание присоединиться к нам.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pic>
        <p:nvPicPr>
          <p:cNvPr id="1026" name="Picture 2" descr="d:\Users\Zavadskaja-EN\Desktop\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95400"/>
            <a:ext cx="50292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57200" y="152400"/>
            <a:ext cx="7772400" cy="3168650"/>
          </a:xfrm>
          <a:ln>
            <a:solidFill>
              <a:schemeClr val="accent1">
                <a:lumMod val="5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19050" contourW="133350" prstMaterial="softEdge">
            <a:bevelB w="0" h="0"/>
            <a:extrusionClr>
              <a:schemeClr val="accent5">
                <a:lumMod val="50000"/>
              </a:schemeClr>
            </a:extrusionClr>
            <a:contourClr>
              <a:schemeClr val="accent1">
                <a:lumMod val="90000"/>
              </a:schemeClr>
            </a:contourClr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уратор работы проектной команды - </a:t>
            </a:r>
            <a:b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Завадская Е.Н., методист ГАУ ДПО «Институт развития образования Пермского края»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89194622876</a:t>
            </a:r>
            <a:b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z="2800" b="1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lzpn3776@yandex.ru</a:t>
            </a:r>
            <a:r>
              <a:rPr lang="ru-RU" altLang="ru-RU" sz="2800" b="1" dirty="0" smtClean="0">
                <a:solidFill>
                  <a:srgbClr val="0099CC"/>
                </a:solidFill>
                <a:cs typeface="Times New Roman" pitchFamily="18" charset="0"/>
              </a:rPr>
              <a:t/>
            </a:r>
            <a:br>
              <a:rPr lang="ru-RU" altLang="ru-RU" sz="2800" b="1" dirty="0" smtClean="0">
                <a:solidFill>
                  <a:srgbClr val="0099CC"/>
                </a:solidFill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ru-RU" altLang="ru-RU" sz="3600" b="1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altLang="ru-RU" sz="3600" dirty="0" smtClean="0">
              <a:cs typeface="Times New Roman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71550" y="3716338"/>
            <a:ext cx="7416800" cy="2520950"/>
          </a:xfrm>
          <a:ln/>
          <a:scene3d>
            <a:camera prst="orthographicFront"/>
            <a:lightRig rig="threePt" dir="t"/>
          </a:scene3d>
          <a:sp3d>
            <a:bevelT w="254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Научное сопровождение  проекта –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800" b="1" dirty="0" err="1" smtClean="0">
                <a:latin typeface="Times New Roman" pitchFamily="18" charset="0"/>
                <a:cs typeface="Times New Roman" pitchFamily="18" charset="0"/>
              </a:rPr>
              <a:t>Таизова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О.С., с.н.с. ГАУ ДПО «Институт развития образования Пермского края»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89129840050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ru-RU" sz="2800" b="1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olserta@yandex.ru</a:t>
            </a:r>
            <a:endParaRPr lang="ru-RU" altLang="ru-RU" sz="2800" dirty="0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algn="l" eaLnBrk="1" hangingPunct="1"/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b="1" dirty="0" smtClean="0"/>
              <a:t>Для понимания уровня сложности проекта, структурируем его тему: </a:t>
            </a:r>
            <a:r>
              <a:rPr lang="ru-RU" altLang="ru-RU" sz="2800" b="1" dirty="0" smtClean="0"/>
              <a:t/>
            </a:r>
            <a:br>
              <a:rPr lang="ru-RU" altLang="ru-RU" sz="2800" b="1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endParaRPr lang="ru-RU" altLang="ru-RU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V="1">
            <a:off x="914400" y="5715000"/>
            <a:ext cx="7543800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/>
              <a:t>Проект – как пример педагогического проектирования.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/>
              <a:t>Проект – как форма научно-исследовательской работы 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b="1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95400" y="1447800"/>
            <a:ext cx="7010400" cy="4038600"/>
          </a:xfrm>
          <a:prstGeom prst="roundRect">
            <a:avLst>
              <a:gd name="adj" fmla="val 5573"/>
            </a:avLst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  <a:bevelB h="209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dirty="0" smtClean="0">
                <a:solidFill>
                  <a:schemeClr val="tx1"/>
                </a:solidFill>
              </a:rPr>
              <a:t>«</a:t>
            </a:r>
            <a:r>
              <a:rPr lang="ru-RU" altLang="ru-RU" sz="2800" b="1" dirty="0" smtClean="0">
                <a:solidFill>
                  <a:srgbClr val="FF3300"/>
                </a:solidFill>
              </a:rPr>
              <a:t>Разработка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и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chemeClr val="accent2"/>
                </a:solidFill>
              </a:rPr>
              <a:t>апробация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chemeClr val="hlink"/>
                </a:solidFill>
              </a:rPr>
              <a:t>инновационной практики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rgbClr val="0099CC"/>
                </a:solidFill>
              </a:rPr>
              <a:t>формирования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и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rgbClr val="CC6600"/>
                </a:solidFill>
              </a:rPr>
              <a:t>оценивания </a:t>
            </a:r>
            <a:r>
              <a:rPr lang="ru-RU" altLang="ru-RU" sz="2800" b="1" dirty="0" smtClean="0">
                <a:solidFill>
                  <a:srgbClr val="D60093"/>
                </a:solidFill>
              </a:rPr>
              <a:t>предметных образовательных результатов</a:t>
            </a:r>
            <a:r>
              <a:rPr lang="ru-RU" altLang="ru-RU" sz="2800" b="1" dirty="0" smtClean="0"/>
              <a:t> </a:t>
            </a:r>
            <a:r>
              <a:rPr lang="ru-RU" altLang="ru-RU" sz="2800" b="1" dirty="0" err="1" smtClean="0">
                <a:solidFill>
                  <a:srgbClr val="D60093"/>
                </a:solidFill>
              </a:rPr>
              <a:t>деятельностного</a:t>
            </a:r>
            <a:r>
              <a:rPr lang="ru-RU" altLang="ru-RU" sz="2800" b="1" dirty="0" smtClean="0">
                <a:solidFill>
                  <a:srgbClr val="D60093"/>
                </a:solidFill>
              </a:rPr>
              <a:t> типа</a:t>
            </a:r>
            <a:r>
              <a:rPr lang="ru-RU" altLang="ru-RU" sz="2800" b="1" dirty="0" smtClean="0"/>
              <a:t> </a:t>
            </a:r>
            <a:r>
              <a:rPr lang="ru-RU" altLang="ru-RU" sz="2800" b="1" dirty="0" smtClean="0">
                <a:solidFill>
                  <a:srgbClr val="FF9900"/>
                </a:solidFill>
              </a:rPr>
              <a:t>в курсе истории</a:t>
            </a:r>
            <a:r>
              <a:rPr lang="ru-RU" altLang="ru-RU" sz="2800" dirty="0" smtClean="0">
                <a:solidFill>
                  <a:schemeClr val="tx1"/>
                </a:solidFill>
              </a:rPr>
              <a:t>»</a:t>
            </a:r>
            <a:r>
              <a:rPr lang="ru-RU" alt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eaLnBrk="1" hangingPunct="1"/>
            <a:r>
              <a:rPr lang="ru-RU" altLang="ru-RU" sz="4000" b="1" dirty="0" smtClean="0"/>
              <a:t>Актуальность проекта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ru-RU" sz="2800" u="sng" dirty="0" smtClean="0"/>
              <a:t>Тезис 1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ru-RU" sz="2800" b="1" i="1" dirty="0" smtClean="0">
                <a:solidFill>
                  <a:schemeClr val="tx1"/>
                </a:solidFill>
              </a:rPr>
              <a:t>   «Формирование предметных образовательных результатов - требование ФГОС»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u="sng" dirty="0" smtClean="0"/>
              <a:t>Тезис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ru-RU" sz="2800" b="1" i="1" dirty="0" smtClean="0">
                <a:solidFill>
                  <a:schemeClr val="tx1"/>
                </a:solidFill>
              </a:rPr>
              <a:t>«В материалах ФГОС в требованиях к предметным образовательным результатам заложены новые смыслы»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b="1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ru-RU" altLang="ru-RU" sz="4000" b="1" dirty="0" smtClean="0"/>
              <a:t>Сравним: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b="1" smtClean="0">
              <a:solidFill>
                <a:srgbClr val="FF33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0" y="1397000"/>
          <a:ext cx="76962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82561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Традиционное понимание ПОР</a:t>
                      </a:r>
                    </a:p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  в контексте ФГОС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9698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ЗУН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Знания + …….. (?)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609600"/>
            <a:ext cx="7772400" cy="76200"/>
          </a:xfrm>
        </p:spPr>
        <p:txBody>
          <a:bodyPr/>
          <a:lstStyle/>
          <a:p>
            <a:pPr eaLnBrk="1" hangingPunct="1"/>
            <a:endParaRPr lang="ru-RU" altLang="ru-RU" sz="2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4400" y="457200"/>
            <a:ext cx="7467600" cy="6019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ru-RU" altLang="ru-RU" sz="28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ru-RU" altLang="ru-RU" sz="2800" b="1" dirty="0" smtClean="0"/>
              <a:t>Читаем Стандарт, ищем новые смыслы: 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altLang="ru-RU" sz="2800" i="1" dirty="0" smtClean="0"/>
              <a:t>«</a:t>
            </a:r>
            <a:r>
              <a:rPr lang="ru-RU" altLang="ru-RU" sz="2000" i="1" dirty="0" smtClean="0"/>
              <a:t>Требования ФГОС ООО </a:t>
            </a:r>
            <a:r>
              <a:rPr lang="ru-RU" altLang="ru-RU" sz="2000" b="1" i="1" dirty="0" smtClean="0">
                <a:solidFill>
                  <a:srgbClr val="FF3300"/>
                </a:solidFill>
              </a:rPr>
              <a:t>к предметным</a:t>
            </a:r>
            <a:r>
              <a:rPr lang="ru-RU" altLang="ru-RU" sz="2000" i="1" dirty="0" smtClean="0"/>
              <a:t> результатам освоения ООП ООО: 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sz="2000" i="1" dirty="0" smtClean="0"/>
          </a:p>
          <a:p>
            <a:pPr eaLnBrk="1" hangingPunct="1">
              <a:buFontTx/>
              <a:buChar char="-"/>
              <a:defRPr/>
            </a:pPr>
            <a:r>
              <a:rPr lang="ru-RU" altLang="ru-RU" sz="2000" b="1" i="1" dirty="0" smtClean="0"/>
              <a:t>освоенные обучающимися</a:t>
            </a:r>
            <a:r>
              <a:rPr lang="ru-RU" altLang="ru-RU" sz="2000" i="1" dirty="0" smtClean="0"/>
              <a:t> </a:t>
            </a:r>
            <a:r>
              <a:rPr lang="ru-RU" altLang="ru-RU" sz="2000" b="1" i="1" dirty="0" smtClean="0"/>
              <a:t>в ходе изучения учебного предмета умения специфические для данной предметной области, </a:t>
            </a:r>
          </a:p>
          <a:p>
            <a:pPr eaLnBrk="1" hangingPunct="1">
              <a:buFontTx/>
              <a:buChar char="-"/>
              <a:defRPr/>
            </a:pPr>
            <a:r>
              <a:rPr lang="ru-RU" altLang="ru-RU" sz="2000" b="1" i="1" dirty="0" smtClean="0"/>
              <a:t>виды деятельности по получению нового знания в рамках учебного предмета, его преобразованию и применению в учебных, учебно-проектных и социально-проектных ситуациях, </a:t>
            </a:r>
          </a:p>
          <a:p>
            <a:pPr eaLnBrk="1" hangingPunct="1">
              <a:buFontTx/>
              <a:buChar char="-"/>
              <a:defRPr/>
            </a:pPr>
            <a:r>
              <a:rPr lang="ru-RU" altLang="ru-RU" sz="2000" b="1" i="1" dirty="0" smtClean="0"/>
              <a:t>формирование научного типа мышления, научных представлений о ключевых теориях, типах и видах отношений, владение научной терминологией, ключевыми понятиями, методами и приемами»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sz="2800" b="1" dirty="0" smtClean="0"/>
          </a:p>
          <a:p>
            <a:pPr marL="0" indent="0" eaLnBrk="1" hangingPunct="1">
              <a:buFontTx/>
              <a:buNone/>
              <a:defRPr/>
            </a:pPr>
            <a:endParaRPr lang="ru-RU" altLang="ru-RU" sz="2800" b="1" i="1" dirty="0" smtClean="0">
              <a:solidFill>
                <a:srgbClr val="262673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 altLang="ru-RU" sz="2800" b="1" i="1" dirty="0" smtClean="0">
              <a:solidFill>
                <a:srgbClr val="262673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endParaRPr lang="ru-RU" altLang="ru-RU" sz="2800" i="1" dirty="0" smtClean="0">
              <a:solidFill>
                <a:srgbClr val="262673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152400" y="6096000"/>
            <a:ext cx="914400" cy="6477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609600"/>
            <a:ext cx="7772400" cy="76200"/>
          </a:xfrm>
        </p:spPr>
        <p:txBody>
          <a:bodyPr/>
          <a:lstStyle/>
          <a:p>
            <a:pPr eaLnBrk="1" hangingPunct="1"/>
            <a:endParaRPr lang="ru-RU" altLang="ru-RU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609600"/>
            <a:ext cx="8229600" cy="6019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sz="2400" b="1" dirty="0" smtClean="0">
              <a:solidFill>
                <a:srgbClr val="262673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400" b="1" dirty="0" smtClean="0">
                <a:solidFill>
                  <a:srgbClr val="262673"/>
                </a:solidFill>
              </a:rPr>
              <a:t>Итак, предполагается, что среди предметных образовательных результатов, кроме </a:t>
            </a:r>
            <a:r>
              <a:rPr lang="ru-RU" altLang="ru-RU" sz="2400" b="1" dirty="0" err="1" smtClean="0">
                <a:solidFill>
                  <a:srgbClr val="262673"/>
                </a:solidFill>
              </a:rPr>
              <a:t>знаниевой</a:t>
            </a:r>
            <a:r>
              <a:rPr lang="ru-RU" altLang="ru-RU" sz="2400" b="1" dirty="0" smtClean="0">
                <a:solidFill>
                  <a:srgbClr val="262673"/>
                </a:solidFill>
              </a:rPr>
              <a:t> составляющей, должны быть сформированы ПОР </a:t>
            </a:r>
            <a:r>
              <a:rPr lang="ru-RU" altLang="ru-RU" sz="2400" b="1" dirty="0" err="1" smtClean="0">
                <a:solidFill>
                  <a:srgbClr val="262673"/>
                </a:solidFill>
              </a:rPr>
              <a:t>деятельностного</a:t>
            </a:r>
            <a:r>
              <a:rPr lang="ru-RU" altLang="ru-RU" sz="2400" b="1" dirty="0" smtClean="0">
                <a:solidFill>
                  <a:srgbClr val="262673"/>
                </a:solidFill>
              </a:rPr>
              <a:t> типа (дт) -  </a:t>
            </a:r>
          </a:p>
          <a:p>
            <a:pPr marL="0" indent="0" eaLnBrk="1" hangingPunct="1">
              <a:buNone/>
            </a:pPr>
            <a:r>
              <a:rPr lang="ru-RU" altLang="ru-RU" sz="2000" dirty="0" smtClean="0">
                <a:solidFill>
                  <a:srgbClr val="262673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ru-RU" altLang="ru-RU" sz="2800" dirty="0" smtClean="0"/>
          </a:p>
          <a:p>
            <a:pPr marL="0" indent="0" eaLnBrk="1" hangingPunct="1">
              <a:buFontTx/>
              <a:buNone/>
            </a:pPr>
            <a:endParaRPr lang="ru-RU" altLang="ru-RU" sz="2800" b="1" i="1" dirty="0" smtClean="0">
              <a:solidFill>
                <a:srgbClr val="262673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b="1" i="1" dirty="0" smtClean="0">
              <a:solidFill>
                <a:srgbClr val="262673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i="1" dirty="0" smtClean="0">
              <a:solidFill>
                <a:srgbClr val="262673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28600" y="5715000"/>
            <a:ext cx="914400" cy="6477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Улыбающееся лицо 3"/>
          <p:cNvSpPr/>
          <p:nvPr/>
        </p:nvSpPr>
        <p:spPr>
          <a:xfrm>
            <a:off x="533400" y="6019800"/>
            <a:ext cx="914400" cy="6477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00600" y="2514600"/>
            <a:ext cx="3505200" cy="2133600"/>
          </a:xfrm>
          <a:prstGeom prst="ellipse">
            <a:avLst/>
          </a:prstGeom>
          <a:solidFill>
            <a:srgbClr val="D9EDEF"/>
          </a:solidFill>
          <a:ln>
            <a:solidFill>
              <a:schemeClr val="accent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i="1" dirty="0" smtClean="0">
                <a:solidFill>
                  <a:srgbClr val="FF0000"/>
                </a:solidFill>
              </a:rPr>
              <a:t>умения</a:t>
            </a:r>
            <a:r>
              <a:rPr lang="ru-RU" altLang="ru-RU" i="1" dirty="0" smtClean="0">
                <a:solidFill>
                  <a:srgbClr val="FF0000"/>
                </a:solidFill>
              </a:rPr>
              <a:t>, </a:t>
            </a:r>
            <a:r>
              <a:rPr lang="ru-RU" altLang="ru-RU" b="1" i="1" dirty="0" smtClean="0">
                <a:solidFill>
                  <a:srgbClr val="FF0000"/>
                </a:solidFill>
              </a:rPr>
              <a:t>специфические</a:t>
            </a:r>
            <a:r>
              <a:rPr lang="ru-RU" altLang="ru-RU" i="1" dirty="0" smtClean="0">
                <a:solidFill>
                  <a:srgbClr val="FF0000"/>
                </a:solidFill>
              </a:rPr>
              <a:t> </a:t>
            </a:r>
            <a:r>
              <a:rPr lang="ru-RU" altLang="ru-RU" dirty="0" smtClean="0">
                <a:solidFill>
                  <a:srgbClr val="262673"/>
                </a:solidFill>
              </a:rPr>
              <a:t>для данной предметной области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295400" y="2514600"/>
            <a:ext cx="3581400" cy="1905000"/>
          </a:xfrm>
          <a:prstGeom prst="ellipse">
            <a:avLst/>
          </a:prstGeom>
          <a:solidFill>
            <a:srgbClr val="BCFCED"/>
          </a:solidFill>
          <a:ln>
            <a:solidFill>
              <a:schemeClr val="accent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eaLnBrk="1" hangingPunct="1"/>
            <a:r>
              <a:rPr lang="ru-RU" altLang="ru-RU" b="1" i="1" dirty="0" smtClean="0">
                <a:solidFill>
                  <a:srgbClr val="FF0000"/>
                </a:solidFill>
              </a:rPr>
              <a:t>виды деятельности</a:t>
            </a:r>
            <a:r>
              <a:rPr lang="ru-RU" altLang="ru-RU" b="1" dirty="0" smtClean="0">
                <a:solidFill>
                  <a:srgbClr val="FF0000"/>
                </a:solidFill>
              </a:rPr>
              <a:t> </a:t>
            </a:r>
            <a:r>
              <a:rPr lang="ru-RU" altLang="ru-RU" b="1" dirty="0" smtClean="0">
                <a:solidFill>
                  <a:srgbClr val="262673"/>
                </a:solidFill>
              </a:rPr>
              <a:t>по получению нового знания</a:t>
            </a:r>
            <a:r>
              <a:rPr lang="ru-RU" altLang="ru-RU" dirty="0" smtClean="0">
                <a:solidFill>
                  <a:srgbClr val="262673"/>
                </a:solidFill>
              </a:rPr>
              <a:t> </a:t>
            </a:r>
            <a:r>
              <a:rPr lang="ru-RU" altLang="ru-RU" b="1" i="1" dirty="0" smtClean="0">
                <a:solidFill>
                  <a:srgbClr val="FF0000"/>
                </a:solidFill>
              </a:rPr>
              <a:t>в рамках учебного предмета</a:t>
            </a:r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3505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362200" y="4038600"/>
            <a:ext cx="5257800" cy="1905000"/>
          </a:xfrm>
          <a:prstGeom prst="ellipse">
            <a:avLst/>
          </a:prstGeom>
          <a:solidFill>
            <a:srgbClr val="F2FEC6"/>
          </a:solidFill>
          <a:ln>
            <a:solidFill>
              <a:schemeClr val="accent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eaLnBrk="1" hangingPunct="1">
              <a:buFontTx/>
              <a:buNone/>
            </a:pPr>
            <a:r>
              <a:rPr lang="ru-RU" altLang="ru-RU" b="1" i="1" dirty="0" smtClean="0">
                <a:solidFill>
                  <a:srgbClr val="FF0000"/>
                </a:solidFill>
              </a:rPr>
              <a:t>виды деятельности</a:t>
            </a:r>
            <a:r>
              <a:rPr lang="ru-RU" altLang="ru-RU" b="1" dirty="0" smtClean="0">
                <a:solidFill>
                  <a:srgbClr val="FF0000"/>
                </a:solidFill>
              </a:rPr>
              <a:t> </a:t>
            </a:r>
            <a:r>
              <a:rPr lang="ru-RU" altLang="ru-RU" b="1" dirty="0" smtClean="0">
                <a:solidFill>
                  <a:srgbClr val="262673"/>
                </a:solidFill>
              </a:rPr>
              <a:t>по преобразованию и применению нового знания </a:t>
            </a:r>
            <a:r>
              <a:rPr lang="ru-RU" altLang="ru-RU" dirty="0" smtClean="0">
                <a:solidFill>
                  <a:srgbClr val="262673"/>
                </a:solidFill>
              </a:rPr>
              <a:t>в учебных, учебно-проектных и социально-проектных ситуациях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00200" y="5867400"/>
            <a:ext cx="6858000" cy="8382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Умения и виды деятельности должны быть «освоены», т.е. предполагается – оценка (замер) уровня их освоения!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eaLnBrk="1" hangingPunct="1"/>
            <a:r>
              <a:rPr lang="ru-RU" altLang="ru-RU" sz="4000" b="1" dirty="0" smtClean="0"/>
              <a:t>Актуальность проекта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/>
              <a:t>Тезис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i="1" dirty="0" smtClean="0"/>
              <a:t>«Формирование ПОР </a:t>
            </a:r>
            <a:r>
              <a:rPr lang="ru-RU" altLang="ru-RU" sz="2800" b="1" dirty="0" smtClean="0"/>
              <a:t>(дт) </a:t>
            </a:r>
            <a:r>
              <a:rPr lang="ru-RU" altLang="ru-RU" sz="2800" b="1" i="1" dirty="0" smtClean="0"/>
              <a:t>- это особый процесс с последовательной сменой состояний уровня их усвоения и предполагающий специально организованные педагогом для замера этого уровня процедур оценивания»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/>
              <a:t>Тезис 4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i="1" dirty="0" smtClean="0"/>
              <a:t>«Отсутствие профессионального навыка оценивания уровня усвоения  ПОР </a:t>
            </a:r>
            <a:r>
              <a:rPr lang="ru-RU" altLang="ru-RU" sz="2800" b="1" dirty="0" smtClean="0"/>
              <a:t>(дт)»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b="1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1307</Words>
  <Application>Microsoft Office PowerPoint</Application>
  <PresentationFormat>Экран (4:3)</PresentationFormat>
  <Paragraphs>129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Формирование предметных образовательных результатов (ПОР) деятельностного типа в курсе истории основного общего образования (по итогам реализации краевого проекта) 22.08.2017 </vt:lpstr>
      <vt:lpstr>   Краевой проект /в рамках научно-методического сопровождения деятельности учителей истории апробационных площадок по реализации ФГОС ООО/  в 2014 - 2017 гг. по теме:  </vt:lpstr>
      <vt:lpstr>  Куратор работы проектной команды -  Завадская Е.Н., методист ГАУ ДПО «Институт развития образования Пермского края»  89194622876 lzpn3776@yandex.ru  </vt:lpstr>
      <vt:lpstr>  Для понимания уровня сложности проекта, структурируем его тему:   </vt:lpstr>
      <vt:lpstr>Актуальность проекта</vt:lpstr>
      <vt:lpstr>Сравним:</vt:lpstr>
      <vt:lpstr>Презентация PowerPoint</vt:lpstr>
      <vt:lpstr>Презентация PowerPoint</vt:lpstr>
      <vt:lpstr>Актуальность проекта</vt:lpstr>
      <vt:lpstr>Проектируемые в рамках проекта модули рабочей программы, формирующие  ПОР (дт) в курсе истории 5-8 кл.</vt:lpstr>
      <vt:lpstr>Предметный образовательный результат, как объект формирования и оценки в настоящий момент времени  (на примере КИМ)</vt:lpstr>
      <vt:lpstr>Характеристика обновлённой структуры КИМов ГИА (ОГЭ)  с 2012 г.</vt:lpstr>
      <vt:lpstr>Пример: Укажите век, когда была совершена первая русская экспедиция по маршруту, изображённому на схеме:  1) XVI в.   2) XVII в.    3) XVIII в.     4) XIX в. Что проверяет это задание? Умение работать со схемой?!</vt:lpstr>
      <vt:lpstr>Пример: Населённым пунктом, обозначенным на карте цифрой «1», является  1) Бородино       2) Тарутино    3) Фили    4) Царёво Займище  Что проверяет это задание? </vt:lpstr>
      <vt:lpstr>ВПР по истории (5 класс) 25 апреля 2017 г.  Из Спецификации к КИМ: </vt:lpstr>
      <vt:lpstr>ВПР по истории (5 класс) 25 апреля 2017 г.  Из Спецификации к КИМ:</vt:lpstr>
      <vt:lpstr>ВПР по истории (5 класс) 25 апреля 2017 г. Из Спецификации к КИМ:</vt:lpstr>
      <vt:lpstr>ВПР по истории (5 класс) 25 апреля 2017 г. Образец КИМ:</vt:lpstr>
      <vt:lpstr>ВПР по истории (5 класс) 25 апреля 2017 г. Образец КИМ:</vt:lpstr>
      <vt:lpstr>Возможный алгоритм действий педагога при формировании и оценивании предметных образовательных результатов деятельностного типа в курсе истории </vt:lpstr>
      <vt:lpstr>Где размещены разработанные участниками проектной группы материалы?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Завадская Елена Николаевна</dc:creator>
  <cp:lastModifiedBy>Аверина Светлана Сергеевна</cp:lastModifiedBy>
  <cp:revision>55</cp:revision>
  <cp:lastPrinted>1601-01-01T00:00:00Z</cp:lastPrinted>
  <dcterms:created xsi:type="dcterms:W3CDTF">1601-01-01T00:00:00Z</dcterms:created>
  <dcterms:modified xsi:type="dcterms:W3CDTF">2018-05-14T08:48:18Z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